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Maven Pro"/>
      <p:regular r:id="rId24"/>
      <p:bold r:id="rId25"/>
    </p:embeddedFont>
    <p:embeddedFont>
      <p:font typeface="Noto Sans Symbols"/>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MavenPro-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NotoSansSymbols-regular.fntdata"/><Relationship Id="rId25" Type="http://schemas.openxmlformats.org/officeDocument/2006/relationships/font" Target="fonts/MavenPro-bold.fntdata"/><Relationship Id="rId27" Type="http://schemas.openxmlformats.org/officeDocument/2006/relationships/font" Target="fonts/NotoSansSymbol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5f00083ae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335f00083ae_0_2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35f00083a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335f00083ae_0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35f00083a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335f00083ae_0_2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35f00083ae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335f00083ae_0_2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35f00083ae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335f00083ae_0_2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35f00083ae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335f00083ae_0_2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35f00083ae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335f00083ae_0_3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35f00083ae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335f00083ae_0_3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35f00083ae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g335f00083ae_0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35f00083ae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335f00083ae_0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35f00083ae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g335f00083ae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35f00083ae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g335f00083ae_0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35f00083a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335f00083ae_0_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35f00083ae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335f00083ae_0_2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35f00083ae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335f00083ae_0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35f00083ae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335f00083ae_0_2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type="blank">
  <p:cSld name="BLANK">
    <p:spTree>
      <p:nvGrpSpPr>
        <p:cNvPr id="55" name="Shape 5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3.png"/><Relationship Id="rId3" Type="http://schemas.openxmlformats.org/officeDocument/2006/relationships/slideLayout" Target="../slideLayouts/slideLayout12.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0" y="0"/>
            <a:ext cx="9143639" cy="5143320"/>
          </a:xfrm>
          <a:prstGeom prst="rect">
            <a:avLst/>
          </a:prstGeom>
          <a:noFill/>
          <a:ln>
            <a:noFill/>
          </a:ln>
        </p:spPr>
      </p:pic>
      <p:pic>
        <p:nvPicPr>
          <p:cNvPr id="52" name="Google Shape;52;p13"/>
          <p:cNvPicPr preferRelativeResize="0"/>
          <p:nvPr/>
        </p:nvPicPr>
        <p:blipFill rotWithShape="1">
          <a:blip r:embed="rId2">
            <a:alphaModFix/>
          </a:blip>
          <a:srcRect b="0" l="0" r="0" t="0"/>
          <a:stretch/>
        </p:blipFill>
        <p:spPr>
          <a:xfrm rot="10800000">
            <a:off x="-69122" y="-49680"/>
            <a:ext cx="9263162" cy="5243400"/>
          </a:xfrm>
          <a:prstGeom prst="rect">
            <a:avLst/>
          </a:prstGeom>
          <a:noFill/>
          <a:ln>
            <a:noFill/>
          </a:ln>
        </p:spPr>
      </p:pic>
      <p:sp>
        <p:nvSpPr>
          <p:cNvPr id="53" name="Google Shape;53;p13"/>
          <p:cNvSpPr txBox="1"/>
          <p:nvPr>
            <p:ph type="title"/>
          </p:nvPr>
        </p:nvSpPr>
        <p:spPr>
          <a:xfrm>
            <a:off x="3058200" y="1604160"/>
            <a:ext cx="5351100" cy="11868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54" name="Google Shape;54;p13"/>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1" name="Google Shape;61;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62" name="Google Shape;62;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63" name="Google Shape;63;p15"/>
          <p:cNvSpPr txBox="1"/>
          <p:nvPr/>
        </p:nvSpPr>
        <p:spPr>
          <a:xfrm>
            <a:off x="391375" y="315900"/>
            <a:ext cx="21651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Yusuf Alam</a:t>
            </a:r>
            <a:endParaRPr sz="1800">
              <a:solidFill>
                <a:schemeClr val="dk2"/>
              </a:solidFill>
            </a:endParaRPr>
          </a:p>
          <a:p>
            <a:pPr indent="0" lvl="0" marL="0" rtl="0" algn="l">
              <a:spcBef>
                <a:spcPts val="0"/>
              </a:spcBef>
              <a:spcAft>
                <a:spcPts val="0"/>
              </a:spcAft>
              <a:buNone/>
            </a:pPr>
            <a:r>
              <a:rPr lang="en" sz="1800">
                <a:solidFill>
                  <a:schemeClr val="dk2"/>
                </a:solidFill>
              </a:rPr>
              <a:t>Trayshawn Mitchell</a:t>
            </a:r>
            <a:endParaRPr sz="1800">
              <a:solidFill>
                <a:schemeClr val="dk2"/>
              </a:solidFill>
            </a:endParaRPr>
          </a:p>
          <a:p>
            <a:pPr indent="0" lvl="0" marL="0" rtl="0" algn="l">
              <a:spcBef>
                <a:spcPts val="0"/>
              </a:spcBef>
              <a:spcAft>
                <a:spcPts val="0"/>
              </a:spcAft>
              <a:buNone/>
            </a:pPr>
            <a:r>
              <a:rPr lang="en" sz="1800">
                <a:solidFill>
                  <a:schemeClr val="dk2"/>
                </a:solidFill>
              </a:rPr>
              <a:t>Josh Richardson</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idx="4294967295" type="title"/>
          </p:nvPr>
        </p:nvSpPr>
        <p:spPr>
          <a:xfrm>
            <a:off x="520050" y="226925"/>
            <a:ext cx="8103900" cy="765300"/>
          </a:xfrm>
          <a:prstGeom prst="rect">
            <a:avLst/>
          </a:prstGeom>
          <a:noFill/>
          <a:ln>
            <a:noFill/>
          </a:ln>
        </p:spPr>
        <p:txBody>
          <a:bodyPr anchorCtr="0" anchor="b"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00000"/>
              <a:buFont typeface="Maven Pro"/>
              <a:buNone/>
            </a:pPr>
            <a:r>
              <a:rPr lang="en" sz="3000">
                <a:solidFill>
                  <a:schemeClr val="dk1"/>
                </a:solidFill>
                <a:latin typeface="Maven Pro"/>
                <a:ea typeface="Maven Pro"/>
                <a:cs typeface="Maven Pro"/>
                <a:sym typeface="Maven Pro"/>
              </a:rPr>
              <a:t>LLM (Gemini) Transforms Select Appointment Data</a:t>
            </a:r>
            <a:endParaRPr b="0" i="0" sz="3000" u="none" cap="none" strike="noStrike">
              <a:solidFill>
                <a:schemeClr val="dk1"/>
              </a:solidFill>
              <a:latin typeface="Arial"/>
              <a:ea typeface="Arial"/>
              <a:cs typeface="Arial"/>
              <a:sym typeface="Arial"/>
            </a:endParaRPr>
          </a:p>
        </p:txBody>
      </p:sp>
      <p:pic>
        <p:nvPicPr>
          <p:cNvPr id="130" name="Google Shape;130;p24" title="Screenshot 2025-05-13 at 1.57.14 PM.png"/>
          <p:cNvPicPr preferRelativeResize="0"/>
          <p:nvPr/>
        </p:nvPicPr>
        <p:blipFill>
          <a:blip r:embed="rId3">
            <a:alphaModFix/>
          </a:blip>
          <a:stretch>
            <a:fillRect/>
          </a:stretch>
        </p:blipFill>
        <p:spPr>
          <a:xfrm>
            <a:off x="55721" y="1286775"/>
            <a:ext cx="5104950" cy="3121600"/>
          </a:xfrm>
          <a:prstGeom prst="rect">
            <a:avLst/>
          </a:prstGeom>
          <a:noFill/>
          <a:ln>
            <a:noFill/>
          </a:ln>
        </p:spPr>
      </p:pic>
      <p:pic>
        <p:nvPicPr>
          <p:cNvPr id="131" name="Google Shape;131;p24" title="Screenshot 2025-05-13 at 1.57.47 PM.png"/>
          <p:cNvPicPr preferRelativeResize="0"/>
          <p:nvPr/>
        </p:nvPicPr>
        <p:blipFill>
          <a:blip r:embed="rId4">
            <a:alphaModFix/>
          </a:blip>
          <a:stretch>
            <a:fillRect/>
          </a:stretch>
        </p:blipFill>
        <p:spPr>
          <a:xfrm>
            <a:off x="5590025" y="1656463"/>
            <a:ext cx="3429000" cy="2124075"/>
          </a:xfrm>
          <a:prstGeom prst="rect">
            <a:avLst/>
          </a:prstGeom>
          <a:noFill/>
          <a:ln>
            <a:noFill/>
          </a:ln>
        </p:spPr>
      </p:pic>
      <p:sp>
        <p:nvSpPr>
          <p:cNvPr id="132" name="Google Shape;132;p24"/>
          <p:cNvSpPr/>
          <p:nvPr/>
        </p:nvSpPr>
        <p:spPr>
          <a:xfrm>
            <a:off x="5226700" y="2459463"/>
            <a:ext cx="297300" cy="5181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3" name="Google Shape;133;p24"/>
          <p:cNvCxnSpPr/>
          <p:nvPr/>
        </p:nvCxnSpPr>
        <p:spPr>
          <a:xfrm flipH="1" rot="10800000">
            <a:off x="816550" y="3051675"/>
            <a:ext cx="5032500" cy="678300"/>
          </a:xfrm>
          <a:prstGeom prst="straightConnector1">
            <a:avLst/>
          </a:prstGeom>
          <a:noFill/>
          <a:ln cap="flat" cmpd="sng" w="9525">
            <a:solidFill>
              <a:srgbClr val="FF0000"/>
            </a:solidFill>
            <a:prstDash val="solid"/>
            <a:round/>
            <a:headEnd len="med" w="med" type="none"/>
            <a:tailEnd len="med" w="med" type="triangle"/>
          </a:ln>
        </p:spPr>
      </p:cxnSp>
      <p:sp>
        <p:nvSpPr>
          <p:cNvPr id="134" name="Google Shape;134;p24"/>
          <p:cNvSpPr/>
          <p:nvPr/>
        </p:nvSpPr>
        <p:spPr>
          <a:xfrm>
            <a:off x="5725675" y="3113225"/>
            <a:ext cx="1936500" cy="2097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idx="4294967295" type="title"/>
          </p:nvPr>
        </p:nvSpPr>
        <p:spPr>
          <a:xfrm>
            <a:off x="520050" y="226925"/>
            <a:ext cx="8103900" cy="7653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000"/>
              <a:buFont typeface="Maven Pro"/>
              <a:buNone/>
            </a:pPr>
            <a:r>
              <a:rPr lang="en" sz="3000">
                <a:solidFill>
                  <a:schemeClr val="dk1"/>
                </a:solidFill>
                <a:latin typeface="Maven Pro"/>
                <a:ea typeface="Maven Pro"/>
                <a:cs typeface="Maven Pro"/>
                <a:sym typeface="Maven Pro"/>
              </a:rPr>
              <a:t>Creates a Record on a Local HAPI FHIR Server</a:t>
            </a:r>
            <a:endParaRPr b="0" i="0" sz="3000" u="none" cap="none" strike="noStrike">
              <a:solidFill>
                <a:schemeClr val="dk1"/>
              </a:solidFill>
              <a:latin typeface="Arial"/>
              <a:ea typeface="Arial"/>
              <a:cs typeface="Arial"/>
              <a:sym typeface="Arial"/>
            </a:endParaRPr>
          </a:p>
        </p:txBody>
      </p:sp>
      <p:pic>
        <p:nvPicPr>
          <p:cNvPr id="140" name="Google Shape;140;p25" title="Screenshot 2025-05-13 at 2.03.58 PM.png"/>
          <p:cNvPicPr preferRelativeResize="0"/>
          <p:nvPr/>
        </p:nvPicPr>
        <p:blipFill>
          <a:blip r:embed="rId3">
            <a:alphaModFix/>
          </a:blip>
          <a:stretch>
            <a:fillRect/>
          </a:stretch>
        </p:blipFill>
        <p:spPr>
          <a:xfrm>
            <a:off x="164725" y="1681450"/>
            <a:ext cx="3914775" cy="2162175"/>
          </a:xfrm>
          <a:prstGeom prst="rect">
            <a:avLst/>
          </a:prstGeom>
          <a:noFill/>
          <a:ln>
            <a:noFill/>
          </a:ln>
        </p:spPr>
      </p:pic>
      <p:pic>
        <p:nvPicPr>
          <p:cNvPr id="141" name="Google Shape;141;p25" title="Screenshot 2025-05-13 at 2.05.14 PM.png"/>
          <p:cNvPicPr preferRelativeResize="0"/>
          <p:nvPr/>
        </p:nvPicPr>
        <p:blipFill>
          <a:blip r:embed="rId4">
            <a:alphaModFix/>
          </a:blip>
          <a:stretch>
            <a:fillRect/>
          </a:stretch>
        </p:blipFill>
        <p:spPr>
          <a:xfrm>
            <a:off x="4207250" y="1144625"/>
            <a:ext cx="4772025" cy="3235825"/>
          </a:xfrm>
          <a:prstGeom prst="rect">
            <a:avLst/>
          </a:prstGeom>
          <a:noFill/>
          <a:ln>
            <a:noFill/>
          </a:ln>
        </p:spPr>
      </p:pic>
      <p:sp>
        <p:nvSpPr>
          <p:cNvPr id="142" name="Google Shape;142;p25"/>
          <p:cNvSpPr/>
          <p:nvPr/>
        </p:nvSpPr>
        <p:spPr>
          <a:xfrm>
            <a:off x="286150" y="2693850"/>
            <a:ext cx="1800900" cy="382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5"/>
          <p:cNvSpPr/>
          <p:nvPr/>
        </p:nvSpPr>
        <p:spPr>
          <a:xfrm>
            <a:off x="4553925" y="2323825"/>
            <a:ext cx="1406100" cy="3084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25"/>
          <p:cNvSpPr/>
          <p:nvPr/>
        </p:nvSpPr>
        <p:spPr>
          <a:xfrm>
            <a:off x="4323975" y="3364300"/>
            <a:ext cx="2092500" cy="382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25"/>
          <p:cNvSpPr txBox="1"/>
          <p:nvPr>
            <p:ph idx="4294967295" type="title"/>
          </p:nvPr>
        </p:nvSpPr>
        <p:spPr>
          <a:xfrm>
            <a:off x="1743150" y="4532850"/>
            <a:ext cx="5657700" cy="490800"/>
          </a:xfrm>
          <a:prstGeom prst="rect">
            <a:avLst/>
          </a:prstGeom>
          <a:noFill/>
          <a:ln>
            <a:noFill/>
          </a:ln>
        </p:spPr>
        <p:txBody>
          <a:bodyPr anchorCtr="0" anchor="b"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25000"/>
              <a:buFont typeface="Maven Pro"/>
              <a:buNone/>
            </a:pPr>
            <a:r>
              <a:rPr lang="en" sz="2400">
                <a:solidFill>
                  <a:schemeClr val="dk1"/>
                </a:solidFill>
                <a:latin typeface="Maven Pro"/>
                <a:ea typeface="Maven Pro"/>
                <a:cs typeface="Maven Pro"/>
                <a:sym typeface="Maven Pro"/>
              </a:rPr>
              <a:t>Note: For now the date/time is hard coded</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idx="4294967295" type="title"/>
          </p:nvPr>
        </p:nvSpPr>
        <p:spPr>
          <a:xfrm>
            <a:off x="4533840" y="2428920"/>
            <a:ext cx="3342900" cy="1380600"/>
          </a:xfrm>
          <a:prstGeom prst="rect">
            <a:avLst/>
          </a:prstGeom>
          <a:noFill/>
          <a:ln>
            <a:noFill/>
          </a:ln>
        </p:spPr>
        <p:txBody>
          <a:bodyPr anchorCtr="0" anchor="t" bIns="91425" lIns="91425" spcFirstLastPara="1" rIns="91425" wrap="square" tIns="91425">
            <a:normAutofit fontScale="90000"/>
          </a:bodyPr>
          <a:lstStyle/>
          <a:p>
            <a:pPr indent="0" lvl="0" marL="0" marR="0" rtl="0" algn="r">
              <a:lnSpc>
                <a:spcPct val="100000"/>
              </a:lnSpc>
              <a:spcBef>
                <a:spcPts val="0"/>
              </a:spcBef>
              <a:spcAft>
                <a:spcPts val="0"/>
              </a:spcAft>
              <a:buClr>
                <a:schemeClr val="dk1"/>
              </a:buClr>
              <a:buSzPct val="100000"/>
              <a:buFont typeface="Maven Pro"/>
              <a:buNone/>
            </a:pPr>
            <a:r>
              <a:rPr b="0" i="0" lang="en" sz="4000" u="none" cap="none" strike="noStrike">
                <a:solidFill>
                  <a:schemeClr val="dk1"/>
                </a:solidFill>
                <a:latin typeface="Maven Pro"/>
                <a:ea typeface="Maven Pro"/>
                <a:cs typeface="Maven Pro"/>
                <a:sym typeface="Maven Pro"/>
              </a:rPr>
              <a:t>AI Chatbot Interaction</a:t>
            </a:r>
            <a:endParaRPr b="0" i="0" sz="4000" u="none" cap="none" strike="noStrike">
              <a:solidFill>
                <a:schemeClr val="dk1"/>
              </a:solidFill>
              <a:latin typeface="Arial"/>
              <a:ea typeface="Arial"/>
              <a:cs typeface="Arial"/>
              <a:sym typeface="Arial"/>
            </a:endParaRPr>
          </a:p>
        </p:txBody>
      </p:sp>
      <p:sp>
        <p:nvSpPr>
          <p:cNvPr id="151" name="Google Shape;151;p26"/>
          <p:cNvSpPr txBox="1"/>
          <p:nvPr>
            <p:ph idx="4294967295" type="title"/>
          </p:nvPr>
        </p:nvSpPr>
        <p:spPr>
          <a:xfrm>
            <a:off x="6458040" y="1333440"/>
            <a:ext cx="1418700" cy="1095000"/>
          </a:xfrm>
          <a:prstGeom prst="rect">
            <a:avLst/>
          </a:prstGeom>
          <a:noFill/>
          <a:ln>
            <a:noFill/>
          </a:ln>
        </p:spPr>
        <p:txBody>
          <a:bodyPr anchorCtr="0" anchor="b" bIns="91425" lIns="91425" spcFirstLastPara="1" rIns="91425" wrap="square" tIns="91425">
            <a:normAutofit fontScale="90000"/>
          </a:bodyPr>
          <a:lstStyle/>
          <a:p>
            <a:pPr indent="0" lvl="0" marL="0" marR="0" rtl="0" algn="r">
              <a:lnSpc>
                <a:spcPct val="100000"/>
              </a:lnSpc>
              <a:spcBef>
                <a:spcPts val="0"/>
              </a:spcBef>
              <a:spcAft>
                <a:spcPts val="0"/>
              </a:spcAft>
              <a:buClr>
                <a:schemeClr val="dk2"/>
              </a:buClr>
              <a:buSzPct val="100000"/>
              <a:buFont typeface="Maven Pro"/>
              <a:buNone/>
            </a:pPr>
            <a:r>
              <a:rPr b="0" i="0" lang="en" sz="6000" u="none" cap="none" strike="noStrike">
                <a:solidFill>
                  <a:schemeClr val="dk2"/>
                </a:solidFill>
                <a:latin typeface="Maven Pro"/>
                <a:ea typeface="Maven Pro"/>
                <a:cs typeface="Maven Pro"/>
                <a:sym typeface="Maven Pro"/>
              </a:rPr>
              <a:t>0</a:t>
            </a:r>
            <a:r>
              <a:rPr lang="en" sz="6000">
                <a:solidFill>
                  <a:schemeClr val="dk2"/>
                </a:solidFill>
                <a:latin typeface="Maven Pro"/>
                <a:ea typeface="Maven Pro"/>
                <a:cs typeface="Maven Pro"/>
                <a:sym typeface="Maven Pro"/>
              </a:rPr>
              <a:t>3</a:t>
            </a:r>
            <a:endParaRPr b="0" i="0" sz="60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idx="4294967295" type="title"/>
          </p:nvPr>
        </p:nvSpPr>
        <p:spPr>
          <a:xfrm>
            <a:off x="280639" y="367825"/>
            <a:ext cx="7929000" cy="1380600"/>
          </a:xfrm>
          <a:prstGeom prst="rect">
            <a:avLst/>
          </a:prstGeom>
          <a:noFill/>
          <a:ln>
            <a:noFill/>
          </a:ln>
        </p:spPr>
        <p:txBody>
          <a:bodyPr anchorCtr="0" anchor="t" bIns="91425" lIns="91425" spcFirstLastPara="1" rIns="91425" wrap="square" tIns="91425">
            <a:normAutofit/>
          </a:bodyPr>
          <a:lstStyle/>
          <a:p>
            <a:pPr indent="0" lvl="0" marL="0" marR="0" rtl="0" algn="r">
              <a:lnSpc>
                <a:spcPct val="100000"/>
              </a:lnSpc>
              <a:spcBef>
                <a:spcPts val="0"/>
              </a:spcBef>
              <a:spcAft>
                <a:spcPts val="0"/>
              </a:spcAft>
              <a:buClr>
                <a:schemeClr val="dk1"/>
              </a:buClr>
              <a:buSzPts val="3600"/>
              <a:buFont typeface="Maven Pro"/>
              <a:buNone/>
            </a:pPr>
            <a:r>
              <a:rPr lang="en" sz="2900">
                <a:solidFill>
                  <a:schemeClr val="dk1"/>
                </a:solidFill>
              </a:rPr>
              <a:t>AI-Powered Scheduling Assistant Architecture</a:t>
            </a:r>
            <a:endParaRPr b="0" i="0" sz="2900" u="none" cap="none" strike="noStrike">
              <a:solidFill>
                <a:schemeClr val="dk1"/>
              </a:solidFill>
              <a:latin typeface="Arial"/>
              <a:ea typeface="Arial"/>
              <a:cs typeface="Arial"/>
              <a:sym typeface="Arial"/>
            </a:endParaRPr>
          </a:p>
        </p:txBody>
      </p:sp>
      <p:sp>
        <p:nvSpPr>
          <p:cNvPr id="157" name="Google Shape;157;p27"/>
          <p:cNvSpPr txBox="1"/>
          <p:nvPr/>
        </p:nvSpPr>
        <p:spPr>
          <a:xfrm>
            <a:off x="192150" y="1266350"/>
            <a:ext cx="8489100" cy="303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Objective</a:t>
            </a:r>
            <a:r>
              <a:rPr lang="en" sz="1100">
                <a:solidFill>
                  <a:schemeClr val="dk1"/>
                </a:solidFill>
              </a:rPr>
              <a:t>: Seamlessly schedule medical appointments by integrating various systems (LangChain, Google Calendar, and FHIR).</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Components</a:t>
            </a:r>
            <a:r>
              <a:rPr lang="en" sz="1100">
                <a:solidFill>
                  <a:schemeClr val="dk1"/>
                </a:solidFill>
              </a:rPr>
              <a:t>:</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Gradio Interface</a:t>
            </a:r>
            <a:r>
              <a:rPr lang="en" sz="1100">
                <a:solidFill>
                  <a:schemeClr val="dk1"/>
                </a:solidFill>
              </a:rPr>
              <a:t>: User-facing application where patients (e.g., Miranda) interact with the AI assistant.</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LangChain Agent</a:t>
            </a:r>
            <a:r>
              <a:rPr lang="en" sz="1100">
                <a:solidFill>
                  <a:schemeClr val="dk1"/>
                </a:solidFill>
              </a:rPr>
              <a:t>: Makes decisions about scheduling, checking available time slots, and ensuring correct appointment flow.</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Google Calendar Integration: </a:t>
            </a:r>
            <a:r>
              <a:rPr lang="en" sz="1100">
                <a:solidFill>
                  <a:schemeClr val="dk1"/>
                </a:solidFill>
              </a:rPr>
              <a:t>Syncs patient and doctor calendars to find available time slots.</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FHIR Integration</a:t>
            </a:r>
            <a:r>
              <a:rPr lang="en" sz="1100">
                <a:solidFill>
                  <a:schemeClr val="dk1"/>
                </a:solidFill>
              </a:rPr>
              <a:t>: Provides patient and appointment data from a FHIR server to track and update appointments.</a:t>
            </a:r>
            <a:endParaRPr sz="1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idx="4294967295" type="title"/>
          </p:nvPr>
        </p:nvSpPr>
        <p:spPr>
          <a:xfrm>
            <a:off x="280639" y="367825"/>
            <a:ext cx="7929000" cy="1380600"/>
          </a:xfrm>
          <a:prstGeom prst="rect">
            <a:avLst/>
          </a:prstGeom>
          <a:noFill/>
          <a:ln>
            <a:noFill/>
          </a:ln>
        </p:spPr>
        <p:txBody>
          <a:bodyPr anchorCtr="0" anchor="t" bIns="91425" lIns="91425" spcFirstLastPara="1" rIns="91425" wrap="square" tIns="91425">
            <a:normAutofit/>
          </a:bodyPr>
          <a:lstStyle/>
          <a:p>
            <a:pPr indent="0" lvl="0" marL="0" marR="0" rtl="0" algn="r">
              <a:lnSpc>
                <a:spcPct val="100000"/>
              </a:lnSpc>
              <a:spcBef>
                <a:spcPts val="0"/>
              </a:spcBef>
              <a:spcAft>
                <a:spcPts val="0"/>
              </a:spcAft>
              <a:buClr>
                <a:schemeClr val="dk1"/>
              </a:buClr>
              <a:buSzPts val="3600"/>
              <a:buFont typeface="Maven Pro"/>
              <a:buNone/>
            </a:pPr>
            <a:r>
              <a:rPr lang="en" sz="2900">
                <a:solidFill>
                  <a:schemeClr val="dk1"/>
                </a:solidFill>
              </a:rPr>
              <a:t>Gradio Interface – Scheduling Interaction</a:t>
            </a:r>
            <a:endParaRPr b="0" i="0" sz="2900" u="none" cap="none" strike="noStrike">
              <a:solidFill>
                <a:schemeClr val="dk1"/>
              </a:solidFill>
              <a:latin typeface="Arial"/>
              <a:ea typeface="Arial"/>
              <a:cs typeface="Arial"/>
              <a:sym typeface="Arial"/>
            </a:endParaRPr>
          </a:p>
        </p:txBody>
      </p:sp>
      <p:pic>
        <p:nvPicPr>
          <p:cNvPr id="163" name="Google Shape;163;p28" title="Screenshot 2025-05-13 at 7.21.19 PM.png"/>
          <p:cNvPicPr preferRelativeResize="0"/>
          <p:nvPr/>
        </p:nvPicPr>
        <p:blipFill>
          <a:blip r:embed="rId3">
            <a:alphaModFix/>
          </a:blip>
          <a:stretch>
            <a:fillRect/>
          </a:stretch>
        </p:blipFill>
        <p:spPr>
          <a:xfrm>
            <a:off x="4261950" y="1665025"/>
            <a:ext cx="4703150" cy="3090276"/>
          </a:xfrm>
          <a:prstGeom prst="rect">
            <a:avLst/>
          </a:prstGeom>
          <a:noFill/>
          <a:ln>
            <a:noFill/>
          </a:ln>
        </p:spPr>
      </p:pic>
      <p:sp>
        <p:nvSpPr>
          <p:cNvPr id="164" name="Google Shape;164;p28"/>
          <p:cNvSpPr txBox="1"/>
          <p:nvPr/>
        </p:nvSpPr>
        <p:spPr>
          <a:xfrm>
            <a:off x="419200" y="1624425"/>
            <a:ext cx="3000000" cy="245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dk1"/>
                </a:solidFill>
              </a:rPr>
              <a:t>Key Features</a:t>
            </a:r>
            <a:r>
              <a:rPr lang="en"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Patient Information</a:t>
            </a:r>
            <a:r>
              <a:rPr lang="en" sz="1100">
                <a:solidFill>
                  <a:schemeClr val="dk1"/>
                </a:solidFill>
              </a:rPr>
              <a:t>: Collects patient name, family member’s name, reason for visit, and location.</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Date and Time Input</a:t>
            </a:r>
            <a:r>
              <a:rPr lang="en" sz="1100">
                <a:solidFill>
                  <a:schemeClr val="dk1"/>
                </a:solidFill>
              </a:rPr>
              <a:t>: Start time, end time, and description fields.</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Appointment Confirmation</a:t>
            </a:r>
            <a:r>
              <a:rPr lang="en" sz="1100">
                <a:solidFill>
                  <a:schemeClr val="dk1"/>
                </a:solidFill>
              </a:rPr>
              <a:t>: Displays available slots and allows the user to confirm the appointments.</a:t>
            </a:r>
            <a:endParaRPr sz="11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idx="4294967295" type="title"/>
          </p:nvPr>
        </p:nvSpPr>
        <p:spPr>
          <a:xfrm>
            <a:off x="280639" y="367825"/>
            <a:ext cx="7929000" cy="13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500"/>
              <a:buFont typeface="Maven Pro"/>
              <a:buNone/>
            </a:pPr>
            <a:r>
              <a:rPr lang="en" sz="3700">
                <a:solidFill>
                  <a:schemeClr val="dk1"/>
                </a:solidFill>
                <a:latin typeface="Maven Pro"/>
                <a:ea typeface="Maven Pro"/>
                <a:cs typeface="Maven Pro"/>
                <a:sym typeface="Maven Pro"/>
              </a:rPr>
              <a:t>Chatbot Design and Functionality</a:t>
            </a:r>
            <a:endParaRPr b="0" i="0" sz="1810" u="none" cap="none" strike="noStrike">
              <a:solidFill>
                <a:schemeClr val="dk1"/>
              </a:solidFill>
              <a:latin typeface="Arial"/>
              <a:ea typeface="Arial"/>
              <a:cs typeface="Arial"/>
              <a:sym typeface="Arial"/>
            </a:endParaRPr>
          </a:p>
        </p:txBody>
      </p:sp>
      <p:sp>
        <p:nvSpPr>
          <p:cNvPr id="170" name="Google Shape;170;p29"/>
          <p:cNvSpPr txBox="1"/>
          <p:nvPr/>
        </p:nvSpPr>
        <p:spPr>
          <a:xfrm>
            <a:off x="331875" y="1283850"/>
            <a:ext cx="8323200" cy="397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aven Pro"/>
                <a:ea typeface="Maven Pro"/>
                <a:cs typeface="Maven Pro"/>
                <a:sym typeface="Maven Pro"/>
              </a:rPr>
              <a:t>The chatbot is designed to facilitate seamless patient interactions by enabling users to request appointments through natural language processing. Its functionality includes setting parameters for various appointment types, ensuring privacy, and providing instant responses. The ultimate goal is to minimize the effort required from patients and streamline the scheduling process.</a:t>
            </a:r>
            <a:br>
              <a:rPr lang="en" sz="1100">
                <a:solidFill>
                  <a:schemeClr val="dk1"/>
                </a:solidFill>
              </a:rPr>
            </a:br>
            <a:endParaRPr sz="1100">
              <a:solidFill>
                <a:schemeClr val="dk1"/>
              </a:solidFill>
            </a:endParaRPr>
          </a:p>
          <a:p>
            <a:pPr indent="0" lvl="0" marL="0" rtl="0" algn="l">
              <a:spcBef>
                <a:spcPts val="0"/>
              </a:spcBef>
              <a:spcAft>
                <a:spcPts val="0"/>
              </a:spcAft>
              <a:buNone/>
            </a:pPr>
            <a:r>
              <a:rPr b="1" lang="en" sz="1100">
                <a:solidFill>
                  <a:schemeClr val="dk1"/>
                </a:solidFill>
              </a:rPr>
              <a:t>Role in Scheduling</a:t>
            </a:r>
            <a:r>
              <a:rPr lang="en" sz="1100">
                <a:solidFill>
                  <a:schemeClr val="dk1"/>
                </a:solidFill>
              </a:rPr>
              <a:t>:</a:t>
            </a:r>
            <a:br>
              <a:rPr lang="en"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Interprets Input</a:t>
            </a:r>
            <a:r>
              <a:rPr lang="en" sz="1100">
                <a:solidFill>
                  <a:schemeClr val="dk1"/>
                </a:solidFill>
              </a:rPr>
              <a:t>: Receives user input (e.g., reason for visit) and processes the request.</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Queries Google Calendar</a:t>
            </a:r>
            <a:r>
              <a:rPr lang="en" sz="1100">
                <a:solidFill>
                  <a:schemeClr val="dk1"/>
                </a:solidFill>
              </a:rPr>
              <a:t>: Checks both the patient’s and the doctor’s calendars for mutual availability.</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Validates Appointment</a:t>
            </a:r>
            <a:r>
              <a:rPr lang="en" sz="1100">
                <a:solidFill>
                  <a:schemeClr val="dk1"/>
                </a:solidFill>
              </a:rPr>
              <a:t>: Ensures no conflicts and recommends the best available slots.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Track Appointments</a:t>
            </a:r>
            <a:r>
              <a:rPr lang="en" sz="1100">
                <a:solidFill>
                  <a:schemeClr val="dk1"/>
                </a:solidFill>
              </a:rPr>
              <a:t>: Ensure the patient’s data is up-to-date and appointment history is checked before scheduling new appointments.</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Data Synchronization</a:t>
            </a:r>
            <a:r>
              <a:rPr lang="en" sz="1100">
                <a:solidFill>
                  <a:schemeClr val="dk1"/>
                </a:solidFill>
              </a:rPr>
              <a:t>: FHIR ensures that all patient and appointment data is synced in real-time with other systems (like LangChain and Google Calendar).</a:t>
            </a:r>
            <a:endParaRPr sz="1100">
              <a:solidFill>
                <a:schemeClr val="dk1"/>
              </a:solidFill>
            </a:endParaRPr>
          </a:p>
          <a:p>
            <a:pPr indent="0" lvl="0" marL="457200" rtl="0" algn="l">
              <a:lnSpc>
                <a:spcPct val="115000"/>
              </a:lnSpc>
              <a:spcBef>
                <a:spcPts val="1200"/>
              </a:spcBef>
              <a:spcAft>
                <a:spcPts val="1200"/>
              </a:spcAft>
              <a:buNone/>
            </a:pPr>
            <a:r>
              <a:t/>
            </a:r>
            <a:endParaRPr sz="11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idx="4294967295" type="title"/>
          </p:nvPr>
        </p:nvSpPr>
        <p:spPr>
          <a:xfrm>
            <a:off x="3209875" y="685800"/>
            <a:ext cx="5772000" cy="11901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chemeClr val="dk1"/>
              </a:buClr>
              <a:buSzPts val="5000"/>
              <a:buFont typeface="Maven Pro"/>
              <a:buNone/>
            </a:pPr>
            <a:r>
              <a:rPr lang="en" sz="5000">
                <a:solidFill>
                  <a:schemeClr val="dk1"/>
                </a:solidFill>
                <a:latin typeface="Maven Pro"/>
                <a:ea typeface="Maven Pro"/>
                <a:cs typeface="Maven Pro"/>
                <a:sym typeface="Maven Pro"/>
              </a:rPr>
              <a:t>Future Work</a:t>
            </a:r>
            <a:endParaRPr b="0" i="0" sz="5000" u="none" cap="none" strike="noStrike">
              <a:solidFill>
                <a:schemeClr val="dk1"/>
              </a:solidFill>
              <a:latin typeface="Arial"/>
              <a:ea typeface="Arial"/>
              <a:cs typeface="Arial"/>
              <a:sym typeface="Arial"/>
            </a:endParaRPr>
          </a:p>
        </p:txBody>
      </p:sp>
      <p:sp>
        <p:nvSpPr>
          <p:cNvPr id="176" name="Google Shape;176;p30"/>
          <p:cNvSpPr txBox="1"/>
          <p:nvPr>
            <p:ph idx="4294967295" type="subTitle"/>
          </p:nvPr>
        </p:nvSpPr>
        <p:spPr>
          <a:xfrm>
            <a:off x="3209875" y="1752050"/>
            <a:ext cx="5772000" cy="867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Pencil in subsequent visits based on probabilities for follow-up and/or recurring visits</a:t>
            </a:r>
            <a:endParaRPr>
              <a:solidFill>
                <a:schemeClr val="dk1"/>
              </a:solidFill>
              <a:latin typeface="Maven Pro"/>
              <a:ea typeface="Maven Pro"/>
              <a:cs typeface="Maven Pro"/>
              <a:sym typeface="Maven Pro"/>
            </a:endParaRPr>
          </a:p>
          <a:p>
            <a:pPr indent="-317500" lvl="0" marL="457200" marR="0" rtl="0" algn="l">
              <a:lnSpc>
                <a:spcPct val="100000"/>
              </a:lnSpc>
              <a:spcBef>
                <a:spcPts val="100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Integrate scheduling with provider availability</a:t>
            </a:r>
            <a:endParaRPr>
              <a:solidFill>
                <a:schemeClr val="dk1"/>
              </a:solidFill>
              <a:latin typeface="Maven Pro"/>
              <a:ea typeface="Maven Pro"/>
              <a:cs typeface="Maven Pro"/>
              <a:sym typeface="Maven Pro"/>
            </a:endParaRPr>
          </a:p>
          <a:p>
            <a:pPr indent="-317500" lvl="0" marL="457200" rtl="0" algn="l">
              <a:spcBef>
                <a:spcPts val="1000"/>
              </a:spcBef>
              <a:spcAft>
                <a:spcPts val="1000"/>
              </a:spcAft>
              <a:buClr>
                <a:schemeClr val="dk1"/>
              </a:buClr>
              <a:buSzPts val="1400"/>
              <a:buFont typeface="Maven Pro"/>
              <a:buChar char="●"/>
            </a:pPr>
            <a:r>
              <a:rPr lang="en">
                <a:solidFill>
                  <a:schemeClr val="dk1"/>
                </a:solidFill>
                <a:latin typeface="Maven Pro"/>
                <a:ea typeface="Maven Pro"/>
                <a:cs typeface="Maven Pro"/>
                <a:sym typeface="Maven Pro"/>
              </a:rPr>
              <a:t>Integrate scheduling with any patient caregiver(s) availability</a:t>
            </a:r>
            <a:endParaRPr>
              <a:solidFill>
                <a:schemeClr val="dk1"/>
              </a:solidFill>
              <a:latin typeface="Maven Pro"/>
              <a:ea typeface="Maven Pro"/>
              <a:cs typeface="Maven Pro"/>
              <a:sym typeface="Maven Pro"/>
            </a:endParaRPr>
          </a:p>
        </p:txBody>
      </p:sp>
      <p:pic>
        <p:nvPicPr>
          <p:cNvPr id="177" name="Google Shape;177;p30"/>
          <p:cNvPicPr preferRelativeResize="0"/>
          <p:nvPr/>
        </p:nvPicPr>
        <p:blipFill rotWithShape="1">
          <a:blip r:embed="rId3">
            <a:alphaModFix/>
          </a:blip>
          <a:srcRect b="0" l="24955" r="27454" t="0"/>
          <a:stretch/>
        </p:blipFill>
        <p:spPr>
          <a:xfrm>
            <a:off x="147955" y="533967"/>
            <a:ext cx="2909521" cy="407555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1"/>
          <p:cNvPicPr preferRelativeResize="0"/>
          <p:nvPr/>
        </p:nvPicPr>
        <p:blipFill rotWithShape="1">
          <a:blip r:embed="rId3">
            <a:alphaModFix/>
          </a:blip>
          <a:srcRect b="0" l="24955" r="27454" t="0"/>
          <a:stretch/>
        </p:blipFill>
        <p:spPr>
          <a:xfrm>
            <a:off x="262901" y="139176"/>
            <a:ext cx="2342424" cy="3281199"/>
          </a:xfrm>
          <a:prstGeom prst="rect">
            <a:avLst/>
          </a:prstGeom>
          <a:noFill/>
          <a:ln>
            <a:noFill/>
          </a:ln>
        </p:spPr>
      </p:pic>
      <p:pic>
        <p:nvPicPr>
          <p:cNvPr id="183" name="Google Shape;183;p31" title="Screenshot 2025-05-13 at 2.20.43 PM.png"/>
          <p:cNvPicPr preferRelativeResize="0"/>
          <p:nvPr/>
        </p:nvPicPr>
        <p:blipFill>
          <a:blip r:embed="rId4">
            <a:alphaModFix/>
          </a:blip>
          <a:stretch>
            <a:fillRect/>
          </a:stretch>
        </p:blipFill>
        <p:spPr>
          <a:xfrm>
            <a:off x="1311350" y="1508325"/>
            <a:ext cx="2199525" cy="3281201"/>
          </a:xfrm>
          <a:prstGeom prst="rect">
            <a:avLst/>
          </a:prstGeom>
          <a:noFill/>
          <a:ln>
            <a:noFill/>
          </a:ln>
        </p:spPr>
      </p:pic>
      <p:sp>
        <p:nvSpPr>
          <p:cNvPr id="184" name="Google Shape;184;p31"/>
          <p:cNvSpPr txBox="1"/>
          <p:nvPr>
            <p:ph idx="4294967295" type="title"/>
          </p:nvPr>
        </p:nvSpPr>
        <p:spPr>
          <a:xfrm>
            <a:off x="4110675" y="1543258"/>
            <a:ext cx="4447800" cy="1056900"/>
          </a:xfrm>
          <a:prstGeom prst="rect">
            <a:avLst/>
          </a:prstGeom>
          <a:noFill/>
          <a:ln>
            <a:noFill/>
          </a:ln>
        </p:spPr>
        <p:txBody>
          <a:bodyPr anchorCtr="0" anchor="b" bIns="91425" lIns="91425" spcFirstLastPara="1" rIns="91425" wrap="square" tIns="91425">
            <a:normAutofit fontScale="90000"/>
          </a:bodyPr>
          <a:lstStyle/>
          <a:p>
            <a:pPr indent="0" lvl="0" marL="0" marR="0" rtl="0" algn="ctr">
              <a:lnSpc>
                <a:spcPct val="100000"/>
              </a:lnSpc>
              <a:spcBef>
                <a:spcPts val="0"/>
              </a:spcBef>
              <a:spcAft>
                <a:spcPts val="0"/>
              </a:spcAft>
              <a:buClr>
                <a:schemeClr val="dk1"/>
              </a:buClr>
              <a:buSzPct val="100000"/>
              <a:buFont typeface="Maven Pro"/>
              <a:buNone/>
            </a:pPr>
            <a:r>
              <a:rPr b="0" i="0" lang="en" sz="6000" u="none" cap="none" strike="noStrike">
                <a:solidFill>
                  <a:schemeClr val="dk1"/>
                </a:solidFill>
                <a:latin typeface="Maven Pro"/>
                <a:ea typeface="Maven Pro"/>
                <a:cs typeface="Maven Pro"/>
                <a:sym typeface="Maven Pro"/>
              </a:rPr>
              <a:t>Thank you!</a:t>
            </a:r>
            <a:endParaRPr b="0" i="0" sz="6000" u="none" cap="none" strike="noStrike">
              <a:solidFill>
                <a:schemeClr val="dk1"/>
              </a:solidFill>
              <a:latin typeface="Arial"/>
              <a:ea typeface="Arial"/>
              <a:cs typeface="Arial"/>
              <a:sym typeface="Arial"/>
            </a:endParaRPr>
          </a:p>
        </p:txBody>
      </p:sp>
      <p:sp>
        <p:nvSpPr>
          <p:cNvPr id="185" name="Google Shape;185;p31"/>
          <p:cNvSpPr txBox="1"/>
          <p:nvPr>
            <p:ph idx="4294967295" type="subTitle"/>
          </p:nvPr>
        </p:nvSpPr>
        <p:spPr>
          <a:xfrm>
            <a:off x="4110675" y="2543338"/>
            <a:ext cx="4447800" cy="10569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1400"/>
              <a:buFont typeface="Maven Pro"/>
              <a:buNone/>
            </a:pPr>
            <a:r>
              <a:rPr b="1" i="0" lang="en" sz="1400" u="none" cap="none" strike="noStrike">
                <a:solidFill>
                  <a:schemeClr val="dk1"/>
                </a:solidFill>
                <a:latin typeface="Maven Pro"/>
                <a:ea typeface="Maven Pro"/>
                <a:cs typeface="Maven Pro"/>
                <a:sym typeface="Maven Pro"/>
              </a:rPr>
              <a:t>Do you have any questions?</a:t>
            </a:r>
            <a:endParaRPr b="0" i="0" sz="1400" u="none" cap="none" strike="noStrike">
              <a:solidFill>
                <a:srgbClr val="FFFFFF"/>
              </a:solidFill>
              <a:latin typeface="Noto Sans Symbols"/>
              <a:ea typeface="Noto Sans Symbols"/>
              <a:cs typeface="Noto Sans Symbols"/>
              <a:sym typeface="Noto Sans Symbol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6"/>
          <p:cNvSpPr txBox="1"/>
          <p:nvPr>
            <p:ph idx="4294967295" type="title"/>
          </p:nvPr>
        </p:nvSpPr>
        <p:spPr>
          <a:xfrm>
            <a:off x="4492375" y="1511950"/>
            <a:ext cx="4142400" cy="1190100"/>
          </a:xfrm>
          <a:prstGeom prst="rect">
            <a:avLst/>
          </a:prstGeom>
          <a:noFill/>
          <a:ln>
            <a:noFill/>
          </a:ln>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100000"/>
              <a:buFont typeface="Maven Pro"/>
              <a:buNone/>
            </a:pPr>
            <a:r>
              <a:rPr lang="en" sz="5000">
                <a:solidFill>
                  <a:schemeClr val="dk1"/>
                </a:solidFill>
                <a:latin typeface="Maven Pro"/>
                <a:ea typeface="Maven Pro"/>
                <a:cs typeface="Maven Pro"/>
                <a:sym typeface="Maven Pro"/>
              </a:rPr>
              <a:t>Scheduling Medical Appointments is a Headache</a:t>
            </a:r>
            <a:endParaRPr b="0" i="0" sz="5000" u="none" cap="none" strike="noStrike">
              <a:solidFill>
                <a:schemeClr val="dk1"/>
              </a:solidFill>
              <a:latin typeface="Arial"/>
              <a:ea typeface="Arial"/>
              <a:cs typeface="Arial"/>
              <a:sym typeface="Arial"/>
            </a:endParaRPr>
          </a:p>
        </p:txBody>
      </p:sp>
      <p:sp>
        <p:nvSpPr>
          <p:cNvPr id="69" name="Google Shape;69;p16"/>
          <p:cNvSpPr txBox="1"/>
          <p:nvPr>
            <p:ph idx="4294967295" type="subTitle"/>
          </p:nvPr>
        </p:nvSpPr>
        <p:spPr>
          <a:xfrm>
            <a:off x="4869625" y="3441700"/>
            <a:ext cx="3387900" cy="1190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400"/>
              <a:buFont typeface="Maven Pro"/>
              <a:buNone/>
            </a:pPr>
            <a:r>
              <a:rPr lang="en" sz="2000">
                <a:solidFill>
                  <a:srgbClr val="FFFFFF"/>
                </a:solidFill>
                <a:latin typeface="Noto Sans Symbols"/>
                <a:ea typeface="Noto Sans Symbols"/>
                <a:cs typeface="Noto Sans Symbols"/>
                <a:sym typeface="Noto Sans Symbols"/>
              </a:rPr>
              <a:t>They are stressful. </a:t>
            </a:r>
            <a:endParaRPr sz="2000">
              <a:solidFill>
                <a:srgbClr val="FFFFFF"/>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chemeClr val="dk1"/>
              </a:buClr>
              <a:buSzPts val="1400"/>
              <a:buFont typeface="Maven Pro"/>
              <a:buNone/>
            </a:pPr>
            <a:r>
              <a:rPr lang="en" sz="2000">
                <a:solidFill>
                  <a:srgbClr val="FFFFFF"/>
                </a:solidFill>
                <a:latin typeface="Noto Sans Symbols"/>
                <a:ea typeface="Noto Sans Symbols"/>
                <a:cs typeface="Noto Sans Symbols"/>
                <a:sym typeface="Noto Sans Symbols"/>
              </a:rPr>
              <a:t>Time consuming. </a:t>
            </a:r>
            <a:endParaRPr sz="2000">
              <a:solidFill>
                <a:srgbClr val="FFFFFF"/>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chemeClr val="dk1"/>
              </a:buClr>
              <a:buSzPts val="1400"/>
              <a:buFont typeface="Maven Pro"/>
              <a:buNone/>
            </a:pPr>
            <a:r>
              <a:rPr lang="en" sz="2000">
                <a:solidFill>
                  <a:srgbClr val="FFFFFF"/>
                </a:solidFill>
                <a:latin typeface="Noto Sans Symbols"/>
                <a:ea typeface="Noto Sans Symbols"/>
                <a:cs typeface="Noto Sans Symbols"/>
                <a:sym typeface="Noto Sans Symbols"/>
              </a:rPr>
              <a:t>And costly.</a:t>
            </a:r>
            <a:endParaRPr b="0" i="0" sz="2000" u="none" cap="none" strike="noStrike">
              <a:solidFill>
                <a:srgbClr val="FFFFFF"/>
              </a:solidFill>
              <a:latin typeface="Noto Sans Symbols"/>
              <a:ea typeface="Noto Sans Symbols"/>
              <a:cs typeface="Noto Sans Symbols"/>
              <a:sym typeface="Noto Sans Symbols"/>
            </a:endParaRPr>
          </a:p>
        </p:txBody>
      </p:sp>
      <p:pic>
        <p:nvPicPr>
          <p:cNvPr id="70" name="Google Shape;70;p16" title="tired-pain-stress-illness-hand-worried-1628489-pxhere.com.jpg"/>
          <p:cNvPicPr preferRelativeResize="0"/>
          <p:nvPr/>
        </p:nvPicPr>
        <p:blipFill rotWithShape="1">
          <a:blip r:embed="rId3">
            <a:alphaModFix/>
          </a:blip>
          <a:srcRect b="0" l="0" r="21574" t="0"/>
          <a:stretch/>
        </p:blipFill>
        <p:spPr>
          <a:xfrm>
            <a:off x="140050" y="808975"/>
            <a:ext cx="4142500" cy="35255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ph idx="4294967295" type="title"/>
          </p:nvPr>
        </p:nvSpPr>
        <p:spPr>
          <a:xfrm>
            <a:off x="-672960" y="2429183"/>
            <a:ext cx="3342900" cy="1380600"/>
          </a:xfrm>
          <a:prstGeom prst="rect">
            <a:avLst/>
          </a:prstGeom>
          <a:noFill/>
          <a:ln>
            <a:noFill/>
          </a:ln>
        </p:spPr>
        <p:txBody>
          <a:bodyPr anchorCtr="0" anchor="t" bIns="91425" lIns="91425" spcFirstLastPara="1" rIns="91425" wrap="square" tIns="91425">
            <a:normAutofit fontScale="90000"/>
          </a:bodyPr>
          <a:lstStyle/>
          <a:p>
            <a:pPr indent="0" lvl="0" marL="0" marR="0" rtl="0" algn="r">
              <a:lnSpc>
                <a:spcPct val="100000"/>
              </a:lnSpc>
              <a:spcBef>
                <a:spcPts val="0"/>
              </a:spcBef>
              <a:spcAft>
                <a:spcPts val="0"/>
              </a:spcAft>
              <a:buClr>
                <a:schemeClr val="dk1"/>
              </a:buClr>
              <a:buSzPct val="100000"/>
              <a:buFont typeface="Maven Pro"/>
              <a:buNone/>
            </a:pPr>
            <a:r>
              <a:rPr lang="en" sz="4000">
                <a:solidFill>
                  <a:schemeClr val="dk1"/>
                </a:solidFill>
                <a:latin typeface="Maven Pro"/>
                <a:ea typeface="Maven Pro"/>
                <a:cs typeface="Maven Pro"/>
                <a:sym typeface="Maven Pro"/>
              </a:rPr>
              <a:t>Calendar Integration</a:t>
            </a:r>
            <a:endParaRPr b="0" i="0" sz="4000" u="none" cap="none" strike="noStrike">
              <a:solidFill>
                <a:schemeClr val="dk1"/>
              </a:solidFill>
              <a:latin typeface="Arial"/>
              <a:ea typeface="Arial"/>
              <a:cs typeface="Arial"/>
              <a:sym typeface="Arial"/>
            </a:endParaRPr>
          </a:p>
        </p:txBody>
      </p:sp>
      <p:sp>
        <p:nvSpPr>
          <p:cNvPr id="76" name="Google Shape;76;p17"/>
          <p:cNvSpPr txBox="1"/>
          <p:nvPr>
            <p:ph idx="4294967295" type="title"/>
          </p:nvPr>
        </p:nvSpPr>
        <p:spPr>
          <a:xfrm>
            <a:off x="565440" y="1333703"/>
            <a:ext cx="1418700" cy="1095000"/>
          </a:xfrm>
          <a:prstGeom prst="rect">
            <a:avLst/>
          </a:prstGeom>
          <a:noFill/>
          <a:ln>
            <a:noFill/>
          </a:ln>
        </p:spPr>
        <p:txBody>
          <a:bodyPr anchorCtr="0" anchor="b" bIns="91425" lIns="91425" spcFirstLastPara="1" rIns="91425" wrap="square" tIns="91425">
            <a:normAutofit fontScale="90000"/>
          </a:bodyPr>
          <a:lstStyle/>
          <a:p>
            <a:pPr indent="0" lvl="0" marL="0" marR="0" rtl="0" algn="r">
              <a:lnSpc>
                <a:spcPct val="100000"/>
              </a:lnSpc>
              <a:spcBef>
                <a:spcPts val="0"/>
              </a:spcBef>
              <a:spcAft>
                <a:spcPts val="0"/>
              </a:spcAft>
              <a:buClr>
                <a:schemeClr val="dk2"/>
              </a:buClr>
              <a:buSzPct val="100000"/>
              <a:buFont typeface="Maven Pro"/>
              <a:buNone/>
            </a:pPr>
            <a:r>
              <a:rPr b="0" i="0" lang="en" sz="6000" u="none" cap="none" strike="noStrike">
                <a:solidFill>
                  <a:schemeClr val="dk2"/>
                </a:solidFill>
                <a:latin typeface="Maven Pro"/>
                <a:ea typeface="Maven Pro"/>
                <a:cs typeface="Maven Pro"/>
                <a:sym typeface="Maven Pro"/>
              </a:rPr>
              <a:t>01</a:t>
            </a:r>
            <a:endParaRPr b="0" i="0" sz="6000" u="none" cap="none" strike="noStrike">
              <a:solidFill>
                <a:schemeClr val="dk1"/>
              </a:solidFill>
              <a:latin typeface="Arial"/>
              <a:ea typeface="Arial"/>
              <a:cs typeface="Arial"/>
              <a:sym typeface="Arial"/>
            </a:endParaRPr>
          </a:p>
        </p:txBody>
      </p:sp>
      <p:sp>
        <p:nvSpPr>
          <p:cNvPr id="77" name="Google Shape;77;p17"/>
          <p:cNvSpPr txBox="1"/>
          <p:nvPr/>
        </p:nvSpPr>
        <p:spPr>
          <a:xfrm>
            <a:off x="131550" y="320675"/>
            <a:ext cx="8880900" cy="769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3800">
                <a:solidFill>
                  <a:schemeClr val="dk1"/>
                </a:solidFill>
                <a:latin typeface="Maven Pro"/>
                <a:ea typeface="Maven Pro"/>
                <a:cs typeface="Maven Pro"/>
                <a:sym typeface="Maven Pro"/>
              </a:rPr>
              <a:t>Our AI Scheduling Solution Will Achieve</a:t>
            </a:r>
            <a:endParaRPr sz="3800"/>
          </a:p>
        </p:txBody>
      </p:sp>
      <p:sp>
        <p:nvSpPr>
          <p:cNvPr id="78" name="Google Shape;78;p17"/>
          <p:cNvSpPr txBox="1"/>
          <p:nvPr>
            <p:ph idx="4294967295" type="title"/>
          </p:nvPr>
        </p:nvSpPr>
        <p:spPr>
          <a:xfrm>
            <a:off x="2412040" y="2429195"/>
            <a:ext cx="3342900" cy="1380600"/>
          </a:xfrm>
          <a:prstGeom prst="rect">
            <a:avLst/>
          </a:prstGeom>
          <a:noFill/>
          <a:ln>
            <a:noFill/>
          </a:ln>
        </p:spPr>
        <p:txBody>
          <a:bodyPr anchorCtr="0" anchor="t" bIns="91425" lIns="91425" spcFirstLastPara="1" rIns="91425" wrap="square" tIns="91425">
            <a:normAutofit fontScale="90000"/>
          </a:bodyPr>
          <a:lstStyle/>
          <a:p>
            <a:pPr indent="0" lvl="0" marL="0" marR="0" rtl="0" algn="r">
              <a:lnSpc>
                <a:spcPct val="100000"/>
              </a:lnSpc>
              <a:spcBef>
                <a:spcPts val="0"/>
              </a:spcBef>
              <a:spcAft>
                <a:spcPts val="0"/>
              </a:spcAft>
              <a:buClr>
                <a:schemeClr val="dk1"/>
              </a:buClr>
              <a:buSzPct val="100000"/>
              <a:buFont typeface="Maven Pro"/>
              <a:buNone/>
            </a:pPr>
            <a:r>
              <a:rPr lang="en" sz="4000">
                <a:solidFill>
                  <a:schemeClr val="dk1"/>
                </a:solidFill>
                <a:latin typeface="Maven Pro"/>
                <a:ea typeface="Maven Pro"/>
                <a:cs typeface="Maven Pro"/>
                <a:sym typeface="Maven Pro"/>
              </a:rPr>
              <a:t>Backend Integration</a:t>
            </a:r>
            <a:endParaRPr b="0" i="0" sz="4000" u="none" cap="none" strike="noStrike">
              <a:solidFill>
                <a:schemeClr val="dk1"/>
              </a:solidFill>
              <a:latin typeface="Arial"/>
              <a:ea typeface="Arial"/>
              <a:cs typeface="Arial"/>
              <a:sym typeface="Arial"/>
            </a:endParaRPr>
          </a:p>
        </p:txBody>
      </p:sp>
      <p:sp>
        <p:nvSpPr>
          <p:cNvPr id="79" name="Google Shape;79;p17"/>
          <p:cNvSpPr txBox="1"/>
          <p:nvPr>
            <p:ph idx="4294967295" type="title"/>
          </p:nvPr>
        </p:nvSpPr>
        <p:spPr>
          <a:xfrm>
            <a:off x="3650440" y="1333715"/>
            <a:ext cx="1418700" cy="1095000"/>
          </a:xfrm>
          <a:prstGeom prst="rect">
            <a:avLst/>
          </a:prstGeom>
          <a:noFill/>
          <a:ln>
            <a:noFill/>
          </a:ln>
        </p:spPr>
        <p:txBody>
          <a:bodyPr anchorCtr="0" anchor="b" bIns="91425" lIns="91425" spcFirstLastPara="1" rIns="91425" wrap="square" tIns="91425">
            <a:normAutofit fontScale="90000"/>
          </a:bodyPr>
          <a:lstStyle/>
          <a:p>
            <a:pPr indent="0" lvl="0" marL="0" marR="0" rtl="0" algn="r">
              <a:lnSpc>
                <a:spcPct val="100000"/>
              </a:lnSpc>
              <a:spcBef>
                <a:spcPts val="0"/>
              </a:spcBef>
              <a:spcAft>
                <a:spcPts val="0"/>
              </a:spcAft>
              <a:buClr>
                <a:schemeClr val="dk2"/>
              </a:buClr>
              <a:buSzPct val="100000"/>
              <a:buFont typeface="Maven Pro"/>
              <a:buNone/>
            </a:pPr>
            <a:r>
              <a:rPr b="0" i="0" lang="en" sz="6000" u="none" cap="none" strike="noStrike">
                <a:solidFill>
                  <a:schemeClr val="dk2"/>
                </a:solidFill>
                <a:latin typeface="Maven Pro"/>
                <a:ea typeface="Maven Pro"/>
                <a:cs typeface="Maven Pro"/>
                <a:sym typeface="Maven Pro"/>
              </a:rPr>
              <a:t>0</a:t>
            </a:r>
            <a:r>
              <a:rPr lang="en" sz="6000">
                <a:solidFill>
                  <a:schemeClr val="dk2"/>
                </a:solidFill>
                <a:latin typeface="Maven Pro"/>
                <a:ea typeface="Maven Pro"/>
                <a:cs typeface="Maven Pro"/>
                <a:sym typeface="Maven Pro"/>
              </a:rPr>
              <a:t>2</a:t>
            </a:r>
            <a:endParaRPr b="0" i="0" sz="6000" u="none" cap="none" strike="noStrike">
              <a:solidFill>
                <a:schemeClr val="dk1"/>
              </a:solidFill>
              <a:latin typeface="Arial"/>
              <a:ea typeface="Arial"/>
              <a:cs typeface="Arial"/>
              <a:sym typeface="Arial"/>
            </a:endParaRPr>
          </a:p>
        </p:txBody>
      </p:sp>
      <p:sp>
        <p:nvSpPr>
          <p:cNvPr id="80" name="Google Shape;80;p17"/>
          <p:cNvSpPr txBox="1"/>
          <p:nvPr>
            <p:ph idx="4294967295" type="title"/>
          </p:nvPr>
        </p:nvSpPr>
        <p:spPr>
          <a:xfrm>
            <a:off x="5515965" y="2429183"/>
            <a:ext cx="3342900" cy="1380600"/>
          </a:xfrm>
          <a:prstGeom prst="rect">
            <a:avLst/>
          </a:prstGeom>
          <a:noFill/>
          <a:ln>
            <a:noFill/>
          </a:ln>
        </p:spPr>
        <p:txBody>
          <a:bodyPr anchorCtr="0" anchor="t" bIns="91425" lIns="91425" spcFirstLastPara="1" rIns="91425" wrap="square" tIns="91425">
            <a:normAutofit fontScale="90000"/>
          </a:bodyPr>
          <a:lstStyle/>
          <a:p>
            <a:pPr indent="0" lvl="0" marL="0" marR="0" rtl="0" algn="r">
              <a:lnSpc>
                <a:spcPct val="100000"/>
              </a:lnSpc>
              <a:spcBef>
                <a:spcPts val="0"/>
              </a:spcBef>
              <a:spcAft>
                <a:spcPts val="0"/>
              </a:spcAft>
              <a:buClr>
                <a:schemeClr val="dk1"/>
              </a:buClr>
              <a:buSzPct val="100000"/>
              <a:buFont typeface="Maven Pro"/>
              <a:buNone/>
            </a:pPr>
            <a:r>
              <a:rPr lang="en" sz="4000">
                <a:solidFill>
                  <a:schemeClr val="dk1"/>
                </a:solidFill>
                <a:latin typeface="Maven Pro"/>
                <a:ea typeface="Maven Pro"/>
                <a:cs typeface="Maven Pro"/>
                <a:sym typeface="Maven Pro"/>
              </a:rPr>
              <a:t>AI Chatbot Interaction</a:t>
            </a:r>
            <a:endParaRPr b="0" i="0" sz="4000" u="none" cap="none" strike="noStrike">
              <a:solidFill>
                <a:schemeClr val="dk1"/>
              </a:solidFill>
              <a:latin typeface="Arial"/>
              <a:ea typeface="Arial"/>
              <a:cs typeface="Arial"/>
              <a:sym typeface="Arial"/>
            </a:endParaRPr>
          </a:p>
        </p:txBody>
      </p:sp>
      <p:sp>
        <p:nvSpPr>
          <p:cNvPr id="81" name="Google Shape;81;p17"/>
          <p:cNvSpPr txBox="1"/>
          <p:nvPr>
            <p:ph idx="4294967295" type="title"/>
          </p:nvPr>
        </p:nvSpPr>
        <p:spPr>
          <a:xfrm>
            <a:off x="6754365" y="1333703"/>
            <a:ext cx="1418700" cy="1095000"/>
          </a:xfrm>
          <a:prstGeom prst="rect">
            <a:avLst/>
          </a:prstGeom>
          <a:noFill/>
          <a:ln>
            <a:noFill/>
          </a:ln>
        </p:spPr>
        <p:txBody>
          <a:bodyPr anchorCtr="0" anchor="b" bIns="91425" lIns="91425" spcFirstLastPara="1" rIns="91425" wrap="square" tIns="91425">
            <a:normAutofit fontScale="90000"/>
          </a:bodyPr>
          <a:lstStyle/>
          <a:p>
            <a:pPr indent="0" lvl="0" marL="0" marR="0" rtl="0" algn="r">
              <a:lnSpc>
                <a:spcPct val="100000"/>
              </a:lnSpc>
              <a:spcBef>
                <a:spcPts val="0"/>
              </a:spcBef>
              <a:spcAft>
                <a:spcPts val="0"/>
              </a:spcAft>
              <a:buClr>
                <a:schemeClr val="dk2"/>
              </a:buClr>
              <a:buSzPct val="100000"/>
              <a:buFont typeface="Maven Pro"/>
              <a:buNone/>
            </a:pPr>
            <a:r>
              <a:rPr b="0" i="0" lang="en" sz="6000" u="none" cap="none" strike="noStrike">
                <a:solidFill>
                  <a:schemeClr val="dk2"/>
                </a:solidFill>
                <a:latin typeface="Maven Pro"/>
                <a:ea typeface="Maven Pro"/>
                <a:cs typeface="Maven Pro"/>
                <a:sym typeface="Maven Pro"/>
              </a:rPr>
              <a:t>0</a:t>
            </a:r>
            <a:r>
              <a:rPr lang="en" sz="6000">
                <a:solidFill>
                  <a:schemeClr val="dk2"/>
                </a:solidFill>
                <a:latin typeface="Maven Pro"/>
                <a:ea typeface="Maven Pro"/>
                <a:cs typeface="Maven Pro"/>
                <a:sym typeface="Maven Pro"/>
              </a:rPr>
              <a:t>3</a:t>
            </a:r>
            <a:endParaRPr b="0" i="0" sz="60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4294967295" type="title"/>
          </p:nvPr>
        </p:nvSpPr>
        <p:spPr>
          <a:xfrm>
            <a:off x="4533840" y="2428920"/>
            <a:ext cx="3342900" cy="1380600"/>
          </a:xfrm>
          <a:prstGeom prst="rect">
            <a:avLst/>
          </a:prstGeom>
          <a:noFill/>
          <a:ln>
            <a:noFill/>
          </a:ln>
        </p:spPr>
        <p:txBody>
          <a:bodyPr anchorCtr="0" anchor="t" bIns="91425" lIns="91425" spcFirstLastPara="1" rIns="91425" wrap="square" tIns="91425">
            <a:normAutofit fontScale="90000"/>
          </a:bodyPr>
          <a:lstStyle/>
          <a:p>
            <a:pPr indent="0" lvl="0" marL="0" rtl="0" algn="r">
              <a:spcBef>
                <a:spcPts val="0"/>
              </a:spcBef>
              <a:spcAft>
                <a:spcPts val="0"/>
              </a:spcAft>
              <a:buClr>
                <a:schemeClr val="dk1"/>
              </a:buClr>
              <a:buSzPct val="100000"/>
              <a:buFont typeface="Maven Pro"/>
              <a:buNone/>
            </a:pPr>
            <a:r>
              <a:rPr lang="en" sz="4000">
                <a:solidFill>
                  <a:schemeClr val="dk1"/>
                </a:solidFill>
                <a:latin typeface="Maven Pro"/>
                <a:ea typeface="Maven Pro"/>
                <a:cs typeface="Maven Pro"/>
                <a:sym typeface="Maven Pro"/>
              </a:rPr>
              <a:t>Calendar Integration</a:t>
            </a:r>
            <a:endParaRPr b="0" i="0" sz="4000" u="none" cap="none" strike="noStrike">
              <a:solidFill>
                <a:schemeClr val="dk1"/>
              </a:solidFill>
              <a:latin typeface="Arial"/>
              <a:ea typeface="Arial"/>
              <a:cs typeface="Arial"/>
              <a:sym typeface="Arial"/>
            </a:endParaRPr>
          </a:p>
        </p:txBody>
      </p:sp>
      <p:sp>
        <p:nvSpPr>
          <p:cNvPr id="87" name="Google Shape;87;p18"/>
          <p:cNvSpPr txBox="1"/>
          <p:nvPr>
            <p:ph idx="4294967295" type="title"/>
          </p:nvPr>
        </p:nvSpPr>
        <p:spPr>
          <a:xfrm>
            <a:off x="6458040" y="1333440"/>
            <a:ext cx="1418700" cy="1095000"/>
          </a:xfrm>
          <a:prstGeom prst="rect">
            <a:avLst/>
          </a:prstGeom>
          <a:noFill/>
          <a:ln>
            <a:noFill/>
          </a:ln>
        </p:spPr>
        <p:txBody>
          <a:bodyPr anchorCtr="0" anchor="b" bIns="91425" lIns="91425" spcFirstLastPara="1" rIns="91425" wrap="square" tIns="91425">
            <a:normAutofit fontScale="90000"/>
          </a:bodyPr>
          <a:lstStyle/>
          <a:p>
            <a:pPr indent="0" lvl="0" marL="0" marR="0" rtl="0" algn="r">
              <a:lnSpc>
                <a:spcPct val="100000"/>
              </a:lnSpc>
              <a:spcBef>
                <a:spcPts val="0"/>
              </a:spcBef>
              <a:spcAft>
                <a:spcPts val="0"/>
              </a:spcAft>
              <a:buClr>
                <a:schemeClr val="dk2"/>
              </a:buClr>
              <a:buSzPct val="100000"/>
              <a:buFont typeface="Maven Pro"/>
              <a:buNone/>
            </a:pPr>
            <a:r>
              <a:rPr b="0" i="0" lang="en" sz="6000" u="none" cap="none" strike="noStrike">
                <a:solidFill>
                  <a:schemeClr val="dk2"/>
                </a:solidFill>
                <a:latin typeface="Maven Pro"/>
                <a:ea typeface="Maven Pro"/>
                <a:cs typeface="Maven Pro"/>
                <a:sym typeface="Maven Pro"/>
              </a:rPr>
              <a:t>01</a:t>
            </a:r>
            <a:endParaRPr b="0" i="0" sz="60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9"/>
          <p:cNvPicPr preferRelativeResize="0"/>
          <p:nvPr/>
        </p:nvPicPr>
        <p:blipFill rotWithShape="1">
          <a:blip r:embed="rId3">
            <a:alphaModFix/>
          </a:blip>
          <a:srcRect b="0" l="24955" r="27454" t="0"/>
          <a:stretch/>
        </p:blipFill>
        <p:spPr>
          <a:xfrm>
            <a:off x="1284480" y="533880"/>
            <a:ext cx="2909521" cy="4075559"/>
          </a:xfrm>
          <a:prstGeom prst="rect">
            <a:avLst/>
          </a:prstGeom>
          <a:noFill/>
          <a:ln>
            <a:noFill/>
          </a:ln>
        </p:spPr>
      </p:pic>
      <p:sp>
        <p:nvSpPr>
          <p:cNvPr id="93" name="Google Shape;93;p19"/>
          <p:cNvSpPr txBox="1"/>
          <p:nvPr>
            <p:ph idx="4294967295" type="title"/>
          </p:nvPr>
        </p:nvSpPr>
        <p:spPr>
          <a:xfrm>
            <a:off x="4896000" y="1143000"/>
            <a:ext cx="2962200" cy="19239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000"/>
              <a:buFont typeface="Maven Pro"/>
              <a:buNone/>
            </a:pPr>
            <a:r>
              <a:rPr b="0" i="0" lang="en" sz="3000" u="none" cap="none" strike="noStrike">
                <a:solidFill>
                  <a:schemeClr val="dk1"/>
                </a:solidFill>
                <a:latin typeface="Maven Pro"/>
                <a:ea typeface="Maven Pro"/>
                <a:cs typeface="Maven Pro"/>
                <a:sym typeface="Maven Pro"/>
              </a:rPr>
              <a:t>Integration with Scheduling Systems</a:t>
            </a:r>
            <a:endParaRPr b="0" i="0" sz="3000" u="none" cap="none" strike="noStrike">
              <a:solidFill>
                <a:schemeClr val="dk1"/>
              </a:solidFill>
              <a:latin typeface="Arial"/>
              <a:ea typeface="Arial"/>
              <a:cs typeface="Arial"/>
              <a:sym typeface="Arial"/>
            </a:endParaRPr>
          </a:p>
        </p:txBody>
      </p:sp>
      <p:sp>
        <p:nvSpPr>
          <p:cNvPr id="94" name="Google Shape;94;p19"/>
          <p:cNvSpPr txBox="1"/>
          <p:nvPr>
            <p:ph idx="4294967295" type="subTitle"/>
          </p:nvPr>
        </p:nvSpPr>
        <p:spPr>
          <a:xfrm>
            <a:off x="4896000" y="3067200"/>
            <a:ext cx="2962200" cy="933000"/>
          </a:xfrm>
          <a:prstGeom prst="rect">
            <a:avLst/>
          </a:prstGeom>
          <a:noFill/>
          <a:ln>
            <a:noFill/>
          </a:ln>
        </p:spPr>
        <p:txBody>
          <a:bodyPr anchorCtr="0" anchor="t" bIns="91425" lIns="91425" spcFirstLastPara="1" rIns="91425" wrap="square" tIns="91425">
            <a:normAutofit fontScale="62500" lnSpcReduction="10000"/>
          </a:bodyPr>
          <a:lstStyle/>
          <a:p>
            <a:pPr indent="0" lvl="0" marL="0" marR="0" rtl="0" algn="l">
              <a:lnSpc>
                <a:spcPct val="100000"/>
              </a:lnSpc>
              <a:spcBef>
                <a:spcPts val="0"/>
              </a:spcBef>
              <a:spcAft>
                <a:spcPts val="0"/>
              </a:spcAft>
              <a:buClr>
                <a:schemeClr val="dk1"/>
              </a:buClr>
              <a:buSzPct val="100000"/>
              <a:buFont typeface="Maven Pro"/>
              <a:buNone/>
            </a:pPr>
            <a:r>
              <a:rPr b="0" i="0" lang="en" sz="1200" u="none" cap="none" strike="noStrike">
                <a:solidFill>
                  <a:schemeClr val="dk1"/>
                </a:solidFill>
                <a:latin typeface="Maven Pro"/>
                <a:ea typeface="Maven Pro"/>
                <a:cs typeface="Maven Pro"/>
                <a:sym typeface="Maven Pro"/>
              </a:rPr>
              <a:t>Integrating the AI chatbot with existing scheduling systems is crucial for seamless functionality. This integration enables the chatbot to access real-time availability of doctors and streamline the appointment booking process. By coordinating with backend scheduling software, we ensure accurate data retrieval and minimize scheduling conflicts, enhancing the patient's experience throughout their journey.</a:t>
            </a:r>
            <a:endParaRPr b="0" i="0" sz="1200" u="none" cap="none" strike="noStrike">
              <a:solidFill>
                <a:srgbClr val="FFFFFF"/>
              </a:solidFill>
              <a:latin typeface="Noto Sans Symbols"/>
              <a:ea typeface="Noto Sans Symbols"/>
              <a:cs typeface="Noto Sans Symbols"/>
              <a:sym typeface="Noto Sans Symbol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idx="4294967295" type="title"/>
          </p:nvPr>
        </p:nvSpPr>
        <p:spPr>
          <a:xfrm>
            <a:off x="3057480" y="1600200"/>
            <a:ext cx="5352900" cy="11901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00000"/>
              <a:buFont typeface="Maven Pro"/>
              <a:buNone/>
            </a:pPr>
            <a:r>
              <a:rPr b="0" i="0" lang="en" sz="5000" u="none" cap="none" strike="noStrike">
                <a:solidFill>
                  <a:schemeClr val="dk1"/>
                </a:solidFill>
                <a:latin typeface="Maven Pro"/>
                <a:ea typeface="Maven Pro"/>
                <a:cs typeface="Maven Pro"/>
                <a:sym typeface="Maven Pro"/>
              </a:rPr>
              <a:t>Google Calendar API Usage</a:t>
            </a:r>
            <a:endParaRPr b="0" i="0" sz="5000" u="none" cap="none" strike="noStrike">
              <a:solidFill>
                <a:schemeClr val="dk1"/>
              </a:solidFill>
              <a:latin typeface="Arial"/>
              <a:ea typeface="Arial"/>
              <a:cs typeface="Arial"/>
              <a:sym typeface="Arial"/>
            </a:endParaRPr>
          </a:p>
        </p:txBody>
      </p:sp>
      <p:sp>
        <p:nvSpPr>
          <p:cNvPr id="100" name="Google Shape;100;p20"/>
          <p:cNvSpPr txBox="1"/>
          <p:nvPr>
            <p:ph idx="4294967295" type="subTitle"/>
          </p:nvPr>
        </p:nvSpPr>
        <p:spPr>
          <a:xfrm>
            <a:off x="3057480" y="2790720"/>
            <a:ext cx="5352900" cy="742800"/>
          </a:xfrm>
          <a:prstGeom prst="rect">
            <a:avLst/>
          </a:prstGeom>
          <a:noFill/>
          <a:ln>
            <a:noFill/>
          </a:ln>
        </p:spPr>
        <p:txBody>
          <a:bodyPr anchorCtr="0" anchor="t" bIns="91425" lIns="91425" spcFirstLastPara="1" rIns="91425" wrap="square" tIns="91425">
            <a:normAutofit fontScale="62500"/>
          </a:bodyPr>
          <a:lstStyle/>
          <a:p>
            <a:pPr indent="0" lvl="0" marL="0" marR="0" rtl="0" algn="l">
              <a:lnSpc>
                <a:spcPct val="100000"/>
              </a:lnSpc>
              <a:spcBef>
                <a:spcPts val="0"/>
              </a:spcBef>
              <a:spcAft>
                <a:spcPts val="0"/>
              </a:spcAft>
              <a:buClr>
                <a:schemeClr val="dk1"/>
              </a:buClr>
              <a:buSzPct val="100000"/>
              <a:buFont typeface="Maven Pro"/>
              <a:buNone/>
            </a:pPr>
            <a:r>
              <a:rPr b="0" i="0" lang="en" sz="1400" u="none" cap="none" strike="noStrike">
                <a:solidFill>
                  <a:schemeClr val="dk1"/>
                </a:solidFill>
                <a:latin typeface="Maven Pro"/>
                <a:ea typeface="Maven Pro"/>
                <a:cs typeface="Maven Pro"/>
                <a:sym typeface="Maven Pro"/>
              </a:rPr>
              <a:t>Utilizing the Google Calendar API allows for direct scheduling and management of appointments within user calendars. This feature simplifies the reflection of appointments in real-time, reducing the risk of double bookings. The API facilitates secure authorization, ensuring user data privacy while allowing the necessary access for appointment management on the user's behalf.</a:t>
            </a:r>
            <a:endParaRPr b="0" i="0" sz="1400" u="none" cap="none" strike="noStrike">
              <a:solidFill>
                <a:srgbClr val="FFFFFF"/>
              </a:solidFill>
              <a:latin typeface="Noto Sans Symbols"/>
              <a:ea typeface="Noto Sans Symbols"/>
              <a:cs typeface="Noto Sans Symbols"/>
              <a:sym typeface="Noto Sans Symbols"/>
            </a:endParaRPr>
          </a:p>
        </p:txBody>
      </p:sp>
      <p:pic>
        <p:nvPicPr>
          <p:cNvPr id="101" name="Google Shape;101;p20"/>
          <p:cNvPicPr preferRelativeResize="0"/>
          <p:nvPr/>
        </p:nvPicPr>
        <p:blipFill>
          <a:blip r:embed="rId3">
            <a:alphaModFix/>
          </a:blip>
          <a:stretch>
            <a:fillRect/>
          </a:stretch>
        </p:blipFill>
        <p:spPr>
          <a:xfrm>
            <a:off x="0" y="99575"/>
            <a:ext cx="2479974" cy="1394974"/>
          </a:xfrm>
          <a:prstGeom prst="rect">
            <a:avLst/>
          </a:prstGeom>
          <a:noFill/>
          <a:ln>
            <a:noFill/>
          </a:ln>
        </p:spPr>
      </p:pic>
      <p:pic>
        <p:nvPicPr>
          <p:cNvPr id="102" name="Google Shape;102;p20"/>
          <p:cNvPicPr preferRelativeResize="0"/>
          <p:nvPr/>
        </p:nvPicPr>
        <p:blipFill>
          <a:blip r:embed="rId4">
            <a:alphaModFix/>
          </a:blip>
          <a:stretch>
            <a:fillRect/>
          </a:stretch>
        </p:blipFill>
        <p:spPr>
          <a:xfrm>
            <a:off x="176225" y="3900150"/>
            <a:ext cx="5435376" cy="999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idx="4294967295" type="title"/>
          </p:nvPr>
        </p:nvSpPr>
        <p:spPr>
          <a:xfrm>
            <a:off x="4533840" y="2428920"/>
            <a:ext cx="3342900" cy="1380600"/>
          </a:xfrm>
          <a:prstGeom prst="rect">
            <a:avLst/>
          </a:prstGeom>
          <a:noFill/>
          <a:ln>
            <a:noFill/>
          </a:ln>
        </p:spPr>
        <p:txBody>
          <a:bodyPr anchorCtr="0" anchor="t" bIns="91425" lIns="91425" spcFirstLastPara="1" rIns="91425" wrap="square" tIns="91425">
            <a:normAutofit fontScale="90000"/>
          </a:bodyPr>
          <a:lstStyle/>
          <a:p>
            <a:pPr indent="0" lvl="0" marL="0" marR="0" rtl="0" algn="r">
              <a:lnSpc>
                <a:spcPct val="100000"/>
              </a:lnSpc>
              <a:spcBef>
                <a:spcPts val="0"/>
              </a:spcBef>
              <a:spcAft>
                <a:spcPts val="0"/>
              </a:spcAft>
              <a:buClr>
                <a:schemeClr val="dk1"/>
              </a:buClr>
              <a:buSzPct val="100000"/>
              <a:buFont typeface="Maven Pro"/>
              <a:buNone/>
            </a:pPr>
            <a:r>
              <a:rPr lang="en" sz="4000">
                <a:solidFill>
                  <a:schemeClr val="dk1"/>
                </a:solidFill>
                <a:latin typeface="Maven Pro"/>
                <a:ea typeface="Maven Pro"/>
                <a:cs typeface="Maven Pro"/>
                <a:sym typeface="Maven Pro"/>
              </a:rPr>
              <a:t>Backend Integration</a:t>
            </a:r>
            <a:endParaRPr b="0" i="0" sz="4000" u="none" cap="none" strike="noStrike">
              <a:solidFill>
                <a:schemeClr val="dk1"/>
              </a:solidFill>
              <a:latin typeface="Arial"/>
              <a:ea typeface="Arial"/>
              <a:cs typeface="Arial"/>
              <a:sym typeface="Arial"/>
            </a:endParaRPr>
          </a:p>
        </p:txBody>
      </p:sp>
      <p:sp>
        <p:nvSpPr>
          <p:cNvPr id="108" name="Google Shape;108;p21"/>
          <p:cNvSpPr txBox="1"/>
          <p:nvPr>
            <p:ph idx="4294967295" type="title"/>
          </p:nvPr>
        </p:nvSpPr>
        <p:spPr>
          <a:xfrm>
            <a:off x="6458040" y="1333440"/>
            <a:ext cx="1418700" cy="1095000"/>
          </a:xfrm>
          <a:prstGeom prst="rect">
            <a:avLst/>
          </a:prstGeom>
          <a:noFill/>
          <a:ln>
            <a:noFill/>
          </a:ln>
        </p:spPr>
        <p:txBody>
          <a:bodyPr anchorCtr="0" anchor="b" bIns="91425" lIns="91425" spcFirstLastPara="1" rIns="91425" wrap="square" tIns="91425">
            <a:normAutofit fontScale="90000"/>
          </a:bodyPr>
          <a:lstStyle/>
          <a:p>
            <a:pPr indent="0" lvl="0" marL="0" marR="0" rtl="0" algn="r">
              <a:lnSpc>
                <a:spcPct val="100000"/>
              </a:lnSpc>
              <a:spcBef>
                <a:spcPts val="0"/>
              </a:spcBef>
              <a:spcAft>
                <a:spcPts val="0"/>
              </a:spcAft>
              <a:buClr>
                <a:schemeClr val="dk2"/>
              </a:buClr>
              <a:buSzPct val="100000"/>
              <a:buFont typeface="Maven Pro"/>
              <a:buNone/>
            </a:pPr>
            <a:r>
              <a:rPr b="0" i="0" lang="en" sz="6000" u="none" cap="none" strike="noStrike">
                <a:solidFill>
                  <a:schemeClr val="dk2"/>
                </a:solidFill>
                <a:latin typeface="Maven Pro"/>
                <a:ea typeface="Maven Pro"/>
                <a:cs typeface="Maven Pro"/>
                <a:sym typeface="Maven Pro"/>
              </a:rPr>
              <a:t>0</a:t>
            </a:r>
            <a:r>
              <a:rPr lang="en" sz="6000">
                <a:solidFill>
                  <a:schemeClr val="dk2"/>
                </a:solidFill>
                <a:latin typeface="Maven Pro"/>
                <a:ea typeface="Maven Pro"/>
                <a:cs typeface="Maven Pro"/>
                <a:sym typeface="Maven Pro"/>
              </a:rPr>
              <a:t>2</a:t>
            </a:r>
            <a:endParaRPr b="0" i="0" sz="60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idx="4294967295" type="title"/>
          </p:nvPr>
        </p:nvSpPr>
        <p:spPr>
          <a:xfrm>
            <a:off x="3209875" y="685800"/>
            <a:ext cx="5772000" cy="11901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00000"/>
              <a:buFont typeface="Maven Pro"/>
              <a:buNone/>
            </a:pPr>
            <a:r>
              <a:rPr lang="en" sz="5000">
                <a:solidFill>
                  <a:schemeClr val="dk1"/>
                </a:solidFill>
                <a:latin typeface="Maven Pro"/>
                <a:ea typeface="Maven Pro"/>
                <a:cs typeface="Maven Pro"/>
                <a:sym typeface="Maven Pro"/>
              </a:rPr>
              <a:t>FHIR </a:t>
            </a:r>
            <a:r>
              <a:rPr b="0" i="0" lang="en" sz="5000" u="none" cap="none" strike="noStrike">
                <a:solidFill>
                  <a:schemeClr val="dk1"/>
                </a:solidFill>
                <a:latin typeface="Maven Pro"/>
                <a:ea typeface="Maven Pro"/>
                <a:cs typeface="Maven Pro"/>
                <a:sym typeface="Maven Pro"/>
              </a:rPr>
              <a:t>Data </a:t>
            </a:r>
            <a:r>
              <a:rPr lang="en" sz="5000">
                <a:solidFill>
                  <a:schemeClr val="dk1"/>
                </a:solidFill>
                <a:latin typeface="Maven Pro"/>
                <a:ea typeface="Maven Pro"/>
                <a:cs typeface="Maven Pro"/>
                <a:sym typeface="Maven Pro"/>
              </a:rPr>
              <a:t>Exchange</a:t>
            </a:r>
            <a:endParaRPr b="0" i="0" sz="5000" u="none" cap="none" strike="noStrike">
              <a:solidFill>
                <a:schemeClr val="dk1"/>
              </a:solidFill>
              <a:latin typeface="Arial"/>
              <a:ea typeface="Arial"/>
              <a:cs typeface="Arial"/>
              <a:sym typeface="Arial"/>
            </a:endParaRPr>
          </a:p>
        </p:txBody>
      </p:sp>
      <p:sp>
        <p:nvSpPr>
          <p:cNvPr id="114" name="Google Shape;114;p22"/>
          <p:cNvSpPr txBox="1"/>
          <p:nvPr>
            <p:ph idx="4294967295" type="subTitle"/>
          </p:nvPr>
        </p:nvSpPr>
        <p:spPr>
          <a:xfrm>
            <a:off x="3209875" y="1752051"/>
            <a:ext cx="5352900" cy="867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FHIR is a RESTful API standard to share data between digital health systems</a:t>
            </a:r>
            <a:endParaRPr>
              <a:solidFill>
                <a:schemeClr val="dk1"/>
              </a:solidFill>
              <a:latin typeface="Maven Pro"/>
              <a:ea typeface="Maven Pro"/>
              <a:cs typeface="Maven Pro"/>
              <a:sym typeface="Maven Pro"/>
            </a:endParaRPr>
          </a:p>
          <a:p>
            <a:pPr indent="-317500" lvl="0" marL="457200" marR="0" rtl="0" algn="l">
              <a:lnSpc>
                <a:spcPct val="100000"/>
              </a:lnSpc>
              <a:spcBef>
                <a:spcPts val="100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HAPI FHIR implements the standard via a publicly available test server</a:t>
            </a:r>
            <a:endParaRPr>
              <a:solidFill>
                <a:schemeClr val="dk1"/>
              </a:solidFill>
              <a:latin typeface="Maven Pro"/>
              <a:ea typeface="Maven Pro"/>
              <a:cs typeface="Maven Pro"/>
              <a:sym typeface="Maven Pro"/>
            </a:endParaRPr>
          </a:p>
          <a:p>
            <a:pPr indent="-317500" lvl="0" marL="457200" marR="0" rtl="0" algn="l">
              <a:lnSpc>
                <a:spcPct val="100000"/>
              </a:lnSpc>
              <a:spcBef>
                <a:spcPts val="1000"/>
              </a:spcBef>
              <a:spcAft>
                <a:spcPts val="1000"/>
              </a:spcAft>
              <a:buClr>
                <a:schemeClr val="dk1"/>
              </a:buClr>
              <a:buSzPts val="1400"/>
              <a:buFont typeface="Maven Pro"/>
              <a:buChar char="●"/>
            </a:pPr>
            <a:r>
              <a:rPr lang="en">
                <a:solidFill>
                  <a:schemeClr val="dk1"/>
                </a:solidFill>
                <a:latin typeface="Maven Pro"/>
                <a:ea typeface="Maven Pro"/>
                <a:cs typeface="Maven Pro"/>
                <a:sym typeface="Maven Pro"/>
              </a:rPr>
              <a:t>It was important to discover how HAPI FHIR could capture an appointment via an LLM (and eventually from a commercial scheduling software product)</a:t>
            </a:r>
            <a:endParaRPr>
              <a:solidFill>
                <a:schemeClr val="dk1"/>
              </a:solidFill>
              <a:latin typeface="Maven Pro"/>
              <a:ea typeface="Maven Pro"/>
              <a:cs typeface="Maven Pro"/>
              <a:sym typeface="Maven Pro"/>
            </a:endParaRPr>
          </a:p>
        </p:txBody>
      </p:sp>
      <p:pic>
        <p:nvPicPr>
          <p:cNvPr id="115" name="Google Shape;115;p22"/>
          <p:cNvPicPr preferRelativeResize="0"/>
          <p:nvPr/>
        </p:nvPicPr>
        <p:blipFill>
          <a:blip r:embed="rId3">
            <a:alphaModFix/>
          </a:blip>
          <a:stretch>
            <a:fillRect/>
          </a:stretch>
        </p:blipFill>
        <p:spPr>
          <a:xfrm>
            <a:off x="288075" y="1003500"/>
            <a:ext cx="2533650" cy="2790825"/>
          </a:xfrm>
          <a:prstGeom prst="rect">
            <a:avLst/>
          </a:prstGeom>
          <a:noFill/>
          <a:ln>
            <a:noFill/>
          </a:ln>
        </p:spPr>
      </p:pic>
      <p:sp>
        <p:nvSpPr>
          <p:cNvPr id="116" name="Google Shape;116;p22"/>
          <p:cNvSpPr txBox="1"/>
          <p:nvPr/>
        </p:nvSpPr>
        <p:spPr>
          <a:xfrm>
            <a:off x="388050" y="3794325"/>
            <a:ext cx="233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https://hapifhir.io/hapi-fhir/</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idx="4294967295" type="title"/>
          </p:nvPr>
        </p:nvSpPr>
        <p:spPr>
          <a:xfrm>
            <a:off x="1054950" y="177625"/>
            <a:ext cx="7034100" cy="7653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000"/>
              <a:buFont typeface="Maven Pro"/>
              <a:buNone/>
            </a:pPr>
            <a:r>
              <a:rPr b="0" i="0" lang="en" sz="3000" u="none" cap="none" strike="noStrike">
                <a:solidFill>
                  <a:schemeClr val="dk1"/>
                </a:solidFill>
                <a:latin typeface="Maven Pro"/>
                <a:ea typeface="Maven Pro"/>
                <a:cs typeface="Maven Pro"/>
                <a:sym typeface="Maven Pro"/>
              </a:rPr>
              <a:t>Integration with Scheduling Systems</a:t>
            </a:r>
            <a:endParaRPr b="0" i="0" sz="3000" u="none" cap="none" strike="noStrike">
              <a:solidFill>
                <a:schemeClr val="dk1"/>
              </a:solidFill>
              <a:latin typeface="Arial"/>
              <a:ea typeface="Arial"/>
              <a:cs typeface="Arial"/>
              <a:sym typeface="Arial"/>
            </a:endParaRPr>
          </a:p>
        </p:txBody>
      </p:sp>
      <p:pic>
        <p:nvPicPr>
          <p:cNvPr id="122" name="Google Shape;122;p23" title="Screenshot 2025-05-13 at 1.57.14 PM.png"/>
          <p:cNvPicPr preferRelativeResize="0"/>
          <p:nvPr/>
        </p:nvPicPr>
        <p:blipFill>
          <a:blip r:embed="rId3">
            <a:alphaModFix/>
          </a:blip>
          <a:stretch>
            <a:fillRect/>
          </a:stretch>
        </p:blipFill>
        <p:spPr>
          <a:xfrm>
            <a:off x="55721" y="1286775"/>
            <a:ext cx="5104950" cy="3121600"/>
          </a:xfrm>
          <a:prstGeom prst="rect">
            <a:avLst/>
          </a:prstGeom>
          <a:noFill/>
          <a:ln>
            <a:noFill/>
          </a:ln>
        </p:spPr>
      </p:pic>
      <p:pic>
        <p:nvPicPr>
          <p:cNvPr id="123" name="Google Shape;123;p23" title="Screenshot 2025-05-13 at 1.57.47 PM.png"/>
          <p:cNvPicPr preferRelativeResize="0"/>
          <p:nvPr/>
        </p:nvPicPr>
        <p:blipFill>
          <a:blip r:embed="rId4">
            <a:alphaModFix/>
          </a:blip>
          <a:stretch>
            <a:fillRect/>
          </a:stretch>
        </p:blipFill>
        <p:spPr>
          <a:xfrm>
            <a:off x="5590025" y="1656463"/>
            <a:ext cx="3429000" cy="2124075"/>
          </a:xfrm>
          <a:prstGeom prst="rect">
            <a:avLst/>
          </a:prstGeom>
          <a:noFill/>
          <a:ln>
            <a:noFill/>
          </a:ln>
        </p:spPr>
      </p:pic>
      <p:sp>
        <p:nvSpPr>
          <p:cNvPr id="124" name="Google Shape;124;p23"/>
          <p:cNvSpPr/>
          <p:nvPr/>
        </p:nvSpPr>
        <p:spPr>
          <a:xfrm>
            <a:off x="5226700" y="2459463"/>
            <a:ext cx="297300" cy="5181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mpany Best Practices by Slidesgo">
  <a:themeElements>
    <a:clrScheme name="Simple Light">
      <a:dk1>
        <a:srgbClr val="FFFFFF"/>
      </a:dk1>
      <a:lt1>
        <a:srgbClr val="000000"/>
      </a:lt1>
      <a:dk2>
        <a:srgbClr val="B6D7A8"/>
      </a:dk2>
      <a:lt2>
        <a:srgbClr val="94E3CC"/>
      </a:lt2>
      <a:accent1>
        <a:srgbClr val="14A178"/>
      </a:accent1>
      <a:accent2>
        <a:srgbClr val="065640"/>
      </a:accent2>
      <a:accent3>
        <a:srgbClr val="022D26"/>
      </a:accent3>
      <a:accent4>
        <a:srgbClr val="000F0C"/>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